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embeddedFontLst>
    <p:embeddedFont>
      <p:font typeface="Meiryo" panose="020B0604030504040204" pitchFamily="50" charset="-128"/>
      <p:regular r:id="rId11"/>
      <p:bold r:id="rId12"/>
      <p:italic r:id="rId13"/>
      <p:boldItalic r:id="rId14"/>
    </p:embeddedFont>
    <p:embeddedFont>
      <p:font typeface="游ゴシック" panose="020B0400000000000000" pitchFamily="50" charset="-128"/>
      <p:regular r:id="rId15"/>
      <p:bold r:id="rId16"/>
    </p:embeddedFont>
    <p:embeddedFont>
      <p:font typeface="游ゴシック Light" panose="020B0300000000000000" pitchFamily="50" charset="-128"/>
      <p:regular r:id="rId17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4F33"/>
    <a:srgbClr val="46AAAD"/>
    <a:srgbClr val="174C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66"/>
    <p:restoredTop sz="90611"/>
  </p:normalViewPr>
  <p:slideViewPr>
    <p:cSldViewPr snapToGrid="0" showGuides="1">
      <p:cViewPr varScale="1">
        <p:scale>
          <a:sx n="106" d="100"/>
          <a:sy n="106" d="100"/>
        </p:scale>
        <p:origin x="89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1F78EF-D1C6-0047-9CC7-9EE5C7D663EE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0A4891-0918-8E42-B11E-98711125F7B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45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0A4891-0918-8E42-B11E-98711125F7B1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9839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D803F0-0415-E598-A3FA-B6CEBC694B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18F7186-5F24-EF58-3E54-495E923025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2DCE9C8-4953-32CB-7750-2E7FB479A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819459F-E21D-9042-8586-73D846D7F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BACB2F7-5A36-7EED-7807-5A204978A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4293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6B9C936-A057-98F9-6D34-A3B5D8183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327D495-CCD6-AA27-5B40-C43627EA99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B39E78A-1026-7744-AE2C-04EF87CDD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EB946A9-C7DE-A861-985A-2EA03B583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813597E-AB83-F6E9-DA23-9A49787E1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8020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4342AD0B-1065-5FDA-E94F-05FCE53F41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B89CC92-937D-1BB7-8982-DB2129053C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A034580-E866-D5B5-A519-B44C8867B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5EDA744-581E-075C-DC4C-0B0D4EFD2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80EAFE-A056-057C-6F58-8A722F5D3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73548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62AB0E-5D18-FDA0-8D73-2CB0E6C4F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F69F038-D31F-CEEE-C43E-1F7D6B3A5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6559C61-AFD6-2AD3-BEAB-8795F7E3F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F8403DD-D0D4-35B9-29D8-209672FE7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053229-1D54-F7EF-6C8F-4E2F19DC7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9957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78C3F4-0AEB-E239-BD3F-764F4CA5C8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3E28C81-B4AF-B974-5399-B867D9A1B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AE003F3-49E9-9D6D-8480-1AAAC1659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7937459-4A71-B67F-C3A5-9A522E896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FD1BA0A-535A-ADFE-FDAF-153182B84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7667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18FA2E-85EA-4097-E2D2-3585C783D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4833D3-2F83-861B-4A54-ADA79B1562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12617AE-FA57-7223-05A4-70424BE4AE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330811C-A728-A0BA-0BEB-F7E30A8C10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D65BEE-7497-2396-6920-17406F1B5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BDB5649-D40B-7FA1-CF82-AE8F06AC3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8833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779B3C8-2C21-28B3-4A09-F303691F4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FBFAA27-6695-8DF6-8472-8AE3E4F16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0185075-4A21-CADB-E87D-8CB3E8DF0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FB8ED5C5-C610-C02D-AE7F-E7F9693A7D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136F4786-8CEC-C361-4371-4050730B9E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22631799-119D-17B8-1E5E-E767DE55F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B9CAF4E-69EE-647F-E887-794924025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D35FA53-3D71-B151-3CB4-7744C88C0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3403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456BED-30F4-0840-B381-9A4630AE8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1D2ED25-68B3-F096-7EC6-437043A7E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73E1A1D-C715-3529-3993-1FE72A40A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C6185A1-DCF3-6C8C-4D72-3DD592979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6766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8E041E1-8DF6-0927-9D5D-923F3FE7C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7A8F703-094A-BF3C-1135-1774B497C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657100DB-DB1C-032A-D4F9-46F79CD1C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9862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AAC29F-7935-A976-34DC-BA409C4F0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2CC8647-8469-C658-31A0-878F531375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144634C-16E5-6622-B9C5-0C3CACC73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8A85A38-7E23-5F5E-4B6A-833452FE6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9EEB2E4-5382-D75C-AD5F-E8201528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EA54B72-2775-C7A2-8E39-4A5057FA4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9444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8C1C291-925C-2E1A-CFFD-557D3AB47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370DE438-6836-EEDA-F053-B5008E0145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0BC5571-FA7E-87B0-D63F-9613ED002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3350524-6A34-72B6-F301-44F5C6BA5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BF1D8F2-61EE-89C3-7D7C-7FB7728DE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8ADA79E-6C86-00FB-A90A-6BBE87556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50545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D1B0A6E-ACC1-DD8C-B14B-5026DBA0C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B0744FE-28B1-92C8-91BB-58E7A7BEF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0623A8-9A83-FF28-3878-CA533B14DE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16F97-0668-444D-B43C-7E30AD995239}" type="datetimeFigureOut">
              <a:rPr kumimoji="1" lang="ja-JP" altLang="en-US" smtClean="0"/>
              <a:t>2026/1/19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6E6BC3-B6DE-3F7E-B847-6095915EA8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BD2BAE-C299-8AA1-7AED-C4FBB6609A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3405E0-349E-234D-826B-851C03D6119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5748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34E3B266-7901-39E9-1E08-DDDE1E20CA8D}"/>
              </a:ext>
            </a:extLst>
          </p:cNvPr>
          <p:cNvSpPr txBox="1"/>
          <p:nvPr/>
        </p:nvSpPr>
        <p:spPr>
          <a:xfrm>
            <a:off x="4849505" y="83710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b="1">
                <a:solidFill>
                  <a:srgbClr val="174C6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データベース最終発表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CE685FB-AC70-FFBD-1685-5A7327011B77}"/>
              </a:ext>
            </a:extLst>
          </p:cNvPr>
          <p:cNvSpPr txBox="1"/>
          <p:nvPr/>
        </p:nvSpPr>
        <p:spPr>
          <a:xfrm>
            <a:off x="1136949" y="1306222"/>
            <a:ext cx="9918101" cy="30123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ja-JP" altLang="en-US" sz="6600" b="1" spc="30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スマート在庫管理アプリ</a:t>
            </a:r>
            <a:endParaRPr kumimoji="1" lang="en-US" altLang="ja-JP" sz="6600" b="1" spc="300" dirty="0">
              <a:solidFill>
                <a:srgbClr val="EA4F33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algn="ctr">
              <a:lnSpc>
                <a:spcPct val="150000"/>
              </a:lnSpc>
            </a:pPr>
            <a:r>
              <a:rPr kumimoji="1" lang="ja-JP" altLang="en-US" sz="6600" b="1" spc="30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「蔵メイト」</a:t>
            </a:r>
          </a:p>
        </p:txBody>
      </p:sp>
      <p:sp>
        <p:nvSpPr>
          <p:cNvPr id="7" name="フレーム 6">
            <a:extLst>
              <a:ext uri="{FF2B5EF4-FFF2-40B4-BE49-F238E27FC236}">
                <a16:creationId xmlns:a16="http://schemas.microsoft.com/office/drawing/2014/main" id="{D31C092F-EB15-AA2A-5F47-0E24E7EE32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944"/>
            </a:avLst>
          </a:prstGeom>
          <a:solidFill>
            <a:srgbClr val="174C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grpSp>
        <p:nvGrpSpPr>
          <p:cNvPr id="35" name="グループ化 34">
            <a:extLst>
              <a:ext uri="{FF2B5EF4-FFF2-40B4-BE49-F238E27FC236}">
                <a16:creationId xmlns:a16="http://schemas.microsoft.com/office/drawing/2014/main" id="{34B02C8E-8467-2E23-5270-291DCCE793CC}"/>
              </a:ext>
            </a:extLst>
          </p:cNvPr>
          <p:cNvGrpSpPr/>
          <p:nvPr/>
        </p:nvGrpSpPr>
        <p:grpSpPr>
          <a:xfrm>
            <a:off x="9544541" y="5554541"/>
            <a:ext cx="1962397" cy="863696"/>
            <a:chOff x="9754853" y="5492754"/>
            <a:chExt cx="1962397" cy="863696"/>
          </a:xfrm>
        </p:grpSpPr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782AA248-301E-9F96-4E73-4E59FE38B640}"/>
                </a:ext>
              </a:extLst>
            </p:cNvPr>
            <p:cNvSpPr txBox="1"/>
            <p:nvPr/>
          </p:nvSpPr>
          <p:spPr>
            <a:xfrm>
              <a:off x="9754853" y="5492754"/>
              <a:ext cx="11608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2441096</a:t>
              </a:r>
              <a:endParaRPr kumimoji="1" lang="ja-JP" altLang="en-US" sz="1600" b="1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BD4E97F2-0472-D463-9457-728063AC07C2}"/>
                </a:ext>
              </a:extLst>
            </p:cNvPr>
            <p:cNvSpPr txBox="1"/>
            <p:nvPr/>
          </p:nvSpPr>
          <p:spPr>
            <a:xfrm>
              <a:off x="9754853" y="5771675"/>
              <a:ext cx="196239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3200" b="1">
                  <a:latin typeface="Meiryo" panose="020B0604030504040204" pitchFamily="34" charset="-128"/>
                  <a:ea typeface="Meiryo" panose="020B0604030504040204" pitchFamily="34" charset="-128"/>
                </a:rPr>
                <a:t>横路</a:t>
              </a:r>
              <a:r>
                <a:rPr kumimoji="1" lang="en-US" altLang="ja-JP" sz="32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kumimoji="1" lang="ja-JP" altLang="en-US" sz="3200" b="1">
                  <a:latin typeface="Meiryo" panose="020B0604030504040204" pitchFamily="34" charset="-128"/>
                  <a:ea typeface="Meiryo" panose="020B0604030504040204" pitchFamily="34" charset="-128"/>
                </a:rPr>
                <a:t>雅也</a:t>
              </a:r>
            </a:p>
          </p:txBody>
        </p:sp>
      </p:grpSp>
      <p:grpSp>
        <p:nvGrpSpPr>
          <p:cNvPr id="34" name="グループ化 33">
            <a:extLst>
              <a:ext uri="{FF2B5EF4-FFF2-40B4-BE49-F238E27FC236}">
                <a16:creationId xmlns:a16="http://schemas.microsoft.com/office/drawing/2014/main" id="{A0A812EA-B4F4-4B5F-5D3B-AECDCE4F1E77}"/>
              </a:ext>
            </a:extLst>
          </p:cNvPr>
          <p:cNvGrpSpPr/>
          <p:nvPr/>
        </p:nvGrpSpPr>
        <p:grpSpPr>
          <a:xfrm>
            <a:off x="7862424" y="4685318"/>
            <a:ext cx="1962397" cy="863696"/>
            <a:chOff x="8026637" y="4742946"/>
            <a:chExt cx="1962397" cy="863696"/>
          </a:xfrm>
        </p:grpSpPr>
        <p:sp>
          <p:nvSpPr>
            <p:cNvPr id="21" name="テキスト ボックス 20">
              <a:extLst>
                <a:ext uri="{FF2B5EF4-FFF2-40B4-BE49-F238E27FC236}">
                  <a16:creationId xmlns:a16="http://schemas.microsoft.com/office/drawing/2014/main" id="{56B05B35-536E-5AA0-FD6A-DFAA782AEB16}"/>
                </a:ext>
              </a:extLst>
            </p:cNvPr>
            <p:cNvSpPr txBox="1"/>
            <p:nvPr/>
          </p:nvSpPr>
          <p:spPr>
            <a:xfrm>
              <a:off x="8026637" y="4742946"/>
              <a:ext cx="11608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2441092</a:t>
              </a:r>
              <a:endParaRPr kumimoji="1" lang="ja-JP" altLang="en-US" sz="1600" b="1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A3F62616-32CD-FF0A-6D12-B6FA6F8709AB}"/>
                </a:ext>
              </a:extLst>
            </p:cNvPr>
            <p:cNvSpPr txBox="1"/>
            <p:nvPr/>
          </p:nvSpPr>
          <p:spPr>
            <a:xfrm>
              <a:off x="8026637" y="5021867"/>
              <a:ext cx="196239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3200" b="1">
                  <a:latin typeface="Meiryo" panose="020B0604030504040204" pitchFamily="34" charset="-128"/>
                  <a:ea typeface="Meiryo" panose="020B0604030504040204" pitchFamily="34" charset="-128"/>
                </a:rPr>
                <a:t>矢部</a:t>
              </a:r>
              <a:r>
                <a:rPr kumimoji="1" lang="en-US" altLang="ja-JP" sz="32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kumimoji="1" lang="ja-JP" altLang="en-US" sz="3200" b="1">
                  <a:latin typeface="Meiryo" panose="020B0604030504040204" pitchFamily="34" charset="-128"/>
                  <a:ea typeface="Meiryo" panose="020B0604030504040204" pitchFamily="34" charset="-128"/>
                </a:rPr>
                <a:t>佑真</a:t>
              </a:r>
            </a:p>
          </p:txBody>
        </p:sp>
      </p:grpSp>
      <p:grpSp>
        <p:nvGrpSpPr>
          <p:cNvPr id="33" name="グループ化 32">
            <a:extLst>
              <a:ext uri="{FF2B5EF4-FFF2-40B4-BE49-F238E27FC236}">
                <a16:creationId xmlns:a16="http://schemas.microsoft.com/office/drawing/2014/main" id="{FCF80574-F816-45C7-D310-3AF516B9FE86}"/>
              </a:ext>
            </a:extLst>
          </p:cNvPr>
          <p:cNvGrpSpPr/>
          <p:nvPr/>
        </p:nvGrpSpPr>
        <p:grpSpPr>
          <a:xfrm>
            <a:off x="6325535" y="5554541"/>
            <a:ext cx="1962397" cy="863696"/>
            <a:chOff x="6609317" y="5428746"/>
            <a:chExt cx="1962397" cy="863696"/>
          </a:xfrm>
        </p:grpSpPr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D5B37E38-DED8-19E9-06D5-F1BD5FB7129C}"/>
                </a:ext>
              </a:extLst>
            </p:cNvPr>
            <p:cNvSpPr txBox="1"/>
            <p:nvPr/>
          </p:nvSpPr>
          <p:spPr>
            <a:xfrm>
              <a:off x="6609317" y="5428746"/>
              <a:ext cx="11608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2441079</a:t>
              </a:r>
              <a:endParaRPr kumimoji="1" lang="ja-JP" altLang="en-US" sz="1600" b="1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534519D9-0373-DB10-AE5D-C812BA4208A4}"/>
                </a:ext>
              </a:extLst>
            </p:cNvPr>
            <p:cNvSpPr txBox="1"/>
            <p:nvPr/>
          </p:nvSpPr>
          <p:spPr>
            <a:xfrm>
              <a:off x="6609317" y="5707667"/>
              <a:ext cx="196239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3200" b="1">
                  <a:latin typeface="Meiryo" panose="020B0604030504040204" pitchFamily="34" charset="-128"/>
                  <a:ea typeface="Meiryo" panose="020B0604030504040204" pitchFamily="34" charset="-128"/>
                </a:rPr>
                <a:t>船場</a:t>
              </a:r>
              <a:r>
                <a:rPr kumimoji="1" lang="en-US" altLang="ja-JP" sz="32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kumimoji="1" lang="ja-JP" altLang="en-US" sz="3200" b="1">
                  <a:latin typeface="Meiryo" panose="020B0604030504040204" pitchFamily="34" charset="-128"/>
                  <a:ea typeface="Meiryo" panose="020B0604030504040204" pitchFamily="34" charset="-128"/>
                </a:rPr>
                <a:t>健太</a:t>
              </a:r>
            </a:p>
          </p:txBody>
        </p:sp>
      </p:grp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58B74391-28B7-135D-AEB0-750688DCEDC3}"/>
              </a:ext>
            </a:extLst>
          </p:cNvPr>
          <p:cNvGrpSpPr/>
          <p:nvPr/>
        </p:nvGrpSpPr>
        <p:grpSpPr>
          <a:xfrm>
            <a:off x="4807452" y="4685318"/>
            <a:ext cx="1962397" cy="863696"/>
            <a:chOff x="4689077" y="4688082"/>
            <a:chExt cx="1962397" cy="863696"/>
          </a:xfrm>
        </p:grpSpPr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88057AF7-253E-48F1-893F-43226E7BCAFB}"/>
                </a:ext>
              </a:extLst>
            </p:cNvPr>
            <p:cNvSpPr txBox="1"/>
            <p:nvPr/>
          </p:nvSpPr>
          <p:spPr>
            <a:xfrm>
              <a:off x="4689077" y="4688082"/>
              <a:ext cx="11608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2441068</a:t>
              </a:r>
              <a:endParaRPr kumimoji="1" lang="ja-JP" altLang="en-US" sz="1600" b="1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6C701422-0FCF-7E06-41FB-8DB9357043DE}"/>
                </a:ext>
              </a:extLst>
            </p:cNvPr>
            <p:cNvSpPr txBox="1"/>
            <p:nvPr/>
          </p:nvSpPr>
          <p:spPr>
            <a:xfrm>
              <a:off x="4689077" y="4967003"/>
              <a:ext cx="196239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3200" b="1">
                  <a:latin typeface="Meiryo" panose="020B0604030504040204" pitchFamily="34" charset="-128"/>
                  <a:ea typeface="Meiryo" panose="020B0604030504040204" pitchFamily="34" charset="-128"/>
                </a:rPr>
                <a:t>野嶋</a:t>
              </a:r>
              <a:r>
                <a:rPr kumimoji="1" lang="en-US" altLang="ja-JP" sz="32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kumimoji="1" lang="ja-JP" altLang="en-US" sz="3200" b="1">
                  <a:latin typeface="Meiryo" panose="020B0604030504040204" pitchFamily="34" charset="-128"/>
                  <a:ea typeface="Meiryo" panose="020B0604030504040204" pitchFamily="34" charset="-128"/>
                </a:rPr>
                <a:t>啓吾</a:t>
              </a:r>
            </a:p>
          </p:txBody>
        </p: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2CFAA100-02DB-37BD-8AD0-24EF3744B4D5}"/>
              </a:ext>
            </a:extLst>
          </p:cNvPr>
          <p:cNvGrpSpPr/>
          <p:nvPr/>
        </p:nvGrpSpPr>
        <p:grpSpPr>
          <a:xfrm>
            <a:off x="3005945" y="5554541"/>
            <a:ext cx="1962397" cy="863696"/>
            <a:chOff x="3082995" y="5436214"/>
            <a:chExt cx="1962397" cy="863696"/>
          </a:xfrm>
        </p:grpSpPr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5BAEED73-3ED9-4E87-C17F-0432C64E7375}"/>
                </a:ext>
              </a:extLst>
            </p:cNvPr>
            <p:cNvSpPr txBox="1"/>
            <p:nvPr/>
          </p:nvSpPr>
          <p:spPr>
            <a:xfrm>
              <a:off x="3082995" y="5436214"/>
              <a:ext cx="11608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2441035</a:t>
              </a:r>
              <a:endParaRPr kumimoji="1" lang="ja-JP" altLang="en-US" sz="1600" b="1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B99ED2E8-AD7A-AD77-2BBB-19FEA9536973}"/>
                </a:ext>
              </a:extLst>
            </p:cNvPr>
            <p:cNvSpPr txBox="1"/>
            <p:nvPr/>
          </p:nvSpPr>
          <p:spPr>
            <a:xfrm>
              <a:off x="3082995" y="5715135"/>
              <a:ext cx="196239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3200" b="1">
                  <a:latin typeface="Meiryo" panose="020B0604030504040204" pitchFamily="34" charset="-128"/>
                  <a:ea typeface="Meiryo" panose="020B0604030504040204" pitchFamily="34" charset="-128"/>
                </a:rPr>
                <a:t>後藤</a:t>
              </a:r>
              <a:r>
                <a:rPr kumimoji="1" lang="en-US" altLang="ja-JP" sz="32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 </a:t>
              </a:r>
              <a:r>
                <a:rPr lang="ja-JP" altLang="en-US" sz="3200" b="1">
                  <a:latin typeface="Meiryo" panose="020B0604030504040204" pitchFamily="34" charset="-128"/>
                  <a:ea typeface="Meiryo" panose="020B0604030504040204" pitchFamily="34" charset="-128"/>
                </a:rPr>
                <a:t>瑞希</a:t>
              </a:r>
              <a:endParaRPr kumimoji="1" lang="ja-JP" altLang="en-US" sz="3200" b="1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60BF6B10-183B-DCCD-B2AD-B72A6ED420E1}"/>
              </a:ext>
            </a:extLst>
          </p:cNvPr>
          <p:cNvGrpSpPr/>
          <p:nvPr/>
        </p:nvGrpSpPr>
        <p:grpSpPr>
          <a:xfrm>
            <a:off x="685062" y="4685318"/>
            <a:ext cx="3057247" cy="1233028"/>
            <a:chOff x="543589" y="4589990"/>
            <a:chExt cx="3057247" cy="1233028"/>
          </a:xfrm>
        </p:grpSpPr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5FC59191-D61E-89AB-F8E4-86D959437BBF}"/>
                </a:ext>
              </a:extLst>
            </p:cNvPr>
            <p:cNvSpPr txBox="1"/>
            <p:nvPr/>
          </p:nvSpPr>
          <p:spPr>
            <a:xfrm>
              <a:off x="543589" y="4589990"/>
              <a:ext cx="116089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2441029</a:t>
              </a:r>
              <a:endParaRPr kumimoji="1" lang="ja-JP" altLang="en-US" sz="1600" b="1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1D99CD56-1DD5-5B75-9753-ABEFD55DF21D}"/>
                </a:ext>
              </a:extLst>
            </p:cNvPr>
            <p:cNvSpPr txBox="1"/>
            <p:nvPr/>
          </p:nvSpPr>
          <p:spPr>
            <a:xfrm>
              <a:off x="543589" y="4868911"/>
              <a:ext cx="305724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b="1">
                  <a:latin typeface="Meiryo" panose="020B0604030504040204" pitchFamily="34" charset="-128"/>
                  <a:ea typeface="Meiryo" panose="020B0604030504040204" pitchFamily="34" charset="-128"/>
                </a:rPr>
                <a:t>クーケオキンタレ</a:t>
              </a:r>
              <a:endParaRPr kumimoji="1" lang="en-US" altLang="ja-JP" sz="2800" b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 sz="2800" b="1">
                  <a:latin typeface="Meiryo" panose="020B0604030504040204" pitchFamily="34" charset="-128"/>
                  <a:ea typeface="Meiryo" panose="020B0604030504040204" pitchFamily="34" charset="-128"/>
                </a:rPr>
                <a:t>アキラ</a:t>
              </a:r>
              <a:endParaRPr kumimoji="1" lang="ja-JP" altLang="en-US" sz="2800" b="1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1905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54007-CCBE-F35D-78F3-95E0263583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角丸四角形 36">
            <a:extLst>
              <a:ext uri="{FF2B5EF4-FFF2-40B4-BE49-F238E27FC236}">
                <a16:creationId xmlns:a16="http://schemas.microsoft.com/office/drawing/2014/main" id="{768D843D-4FF3-C1CB-8B28-92ABF62D6FAB}"/>
              </a:ext>
            </a:extLst>
          </p:cNvPr>
          <p:cNvSpPr/>
          <p:nvPr/>
        </p:nvSpPr>
        <p:spPr>
          <a:xfrm>
            <a:off x="263075" y="2539745"/>
            <a:ext cx="4195559" cy="4193822"/>
          </a:xfrm>
          <a:prstGeom prst="roundRect">
            <a:avLst>
              <a:gd name="adj" fmla="val 7246"/>
            </a:avLst>
          </a:prstGeom>
          <a:noFill/>
          <a:ln w="76200">
            <a:solidFill>
              <a:srgbClr val="174C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3B4D0ED3-6DE5-7644-651B-9A48F47AA131}"/>
              </a:ext>
            </a:extLst>
          </p:cNvPr>
          <p:cNvSpPr/>
          <p:nvPr/>
        </p:nvSpPr>
        <p:spPr>
          <a:xfrm>
            <a:off x="0" y="1"/>
            <a:ext cx="12192000" cy="582524"/>
          </a:xfrm>
          <a:prstGeom prst="rect">
            <a:avLst/>
          </a:prstGeom>
          <a:solidFill>
            <a:srgbClr val="174C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5333A71-8735-406C-A482-73B56167BC10}"/>
              </a:ext>
            </a:extLst>
          </p:cNvPr>
          <p:cNvSpPr txBox="1"/>
          <p:nvPr/>
        </p:nvSpPr>
        <p:spPr>
          <a:xfrm>
            <a:off x="95694" y="6043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ペルソナ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9DEEB33-85DF-94F3-D411-B6E33741DD84}"/>
              </a:ext>
            </a:extLst>
          </p:cNvPr>
          <p:cNvSpPr txBox="1"/>
          <p:nvPr/>
        </p:nvSpPr>
        <p:spPr>
          <a:xfrm>
            <a:off x="1573460" y="3036560"/>
            <a:ext cx="12955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174C6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佐藤</a:t>
            </a:r>
            <a:r>
              <a:rPr kumimoji="1" lang="en-US" altLang="ja-JP" sz="2000" b="1" dirty="0">
                <a:solidFill>
                  <a:srgbClr val="174C6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kumimoji="1" lang="ja-JP" altLang="en-US" sz="2000" b="1">
                <a:solidFill>
                  <a:srgbClr val="174C6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健太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5FAF8DF-27B3-24A3-B5E3-279846B13BA7}"/>
              </a:ext>
            </a:extLst>
          </p:cNvPr>
          <p:cNvSpPr txBox="1"/>
          <p:nvPr/>
        </p:nvSpPr>
        <p:spPr>
          <a:xfrm>
            <a:off x="1573460" y="3676118"/>
            <a:ext cx="7873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>
                <a:solidFill>
                  <a:srgbClr val="174C6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21</a:t>
            </a:r>
            <a:r>
              <a:rPr kumimoji="1" lang="ja-JP" altLang="en-US" sz="2000" b="1">
                <a:solidFill>
                  <a:srgbClr val="174C6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歳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FE305EB-1C7D-10BF-1F85-223C5B0416A5}"/>
              </a:ext>
            </a:extLst>
          </p:cNvPr>
          <p:cNvSpPr txBox="1"/>
          <p:nvPr/>
        </p:nvSpPr>
        <p:spPr>
          <a:xfrm>
            <a:off x="1573460" y="4315676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174C6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大学生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D332699-A401-F061-58FF-1435691A1F9D}"/>
              </a:ext>
            </a:extLst>
          </p:cNvPr>
          <p:cNvSpPr txBox="1"/>
          <p:nvPr/>
        </p:nvSpPr>
        <p:spPr>
          <a:xfrm>
            <a:off x="1573460" y="4955234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174C6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神奈川県川崎市</a:t>
            </a:r>
            <a:endParaRPr kumimoji="1" lang="en-US" altLang="ja-JP" sz="2000" b="1" dirty="0">
              <a:solidFill>
                <a:srgbClr val="174C6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 sz="2000" b="1">
                <a:solidFill>
                  <a:srgbClr val="174C6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大学近くのワンルーム</a:t>
            </a:r>
            <a:endParaRPr kumimoji="1" lang="ja-JP" altLang="en-US" sz="2000" b="1">
              <a:solidFill>
                <a:srgbClr val="174C6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32A8505-3D01-9FD4-9A49-B9924D9558E1}"/>
              </a:ext>
            </a:extLst>
          </p:cNvPr>
          <p:cNvSpPr txBox="1"/>
          <p:nvPr/>
        </p:nvSpPr>
        <p:spPr>
          <a:xfrm>
            <a:off x="1573460" y="590257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174C6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効率を重視</a:t>
            </a:r>
            <a:endParaRPr kumimoji="1" lang="en-US" altLang="ja-JP" sz="2000" b="1" dirty="0">
              <a:solidFill>
                <a:srgbClr val="174C6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kumimoji="1" lang="ja-JP" altLang="en-US" sz="2000" b="1">
                <a:solidFill>
                  <a:srgbClr val="174C6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無駄なことを嫌う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21623F1-3715-7746-359B-A4154C61A055}"/>
              </a:ext>
            </a:extLst>
          </p:cNvPr>
          <p:cNvSpPr txBox="1"/>
          <p:nvPr/>
        </p:nvSpPr>
        <p:spPr>
          <a:xfrm>
            <a:off x="409941" y="3036560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名前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3183CE30-991A-5406-2E99-ABF22A24DD0D}"/>
              </a:ext>
            </a:extLst>
          </p:cNvPr>
          <p:cNvSpPr txBox="1"/>
          <p:nvPr/>
        </p:nvSpPr>
        <p:spPr>
          <a:xfrm>
            <a:off x="409941" y="3676118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年齢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D302B84-00EF-3574-3CCE-2CF104952CB9}"/>
              </a:ext>
            </a:extLst>
          </p:cNvPr>
          <p:cNvSpPr txBox="1"/>
          <p:nvPr/>
        </p:nvSpPr>
        <p:spPr>
          <a:xfrm>
            <a:off x="409941" y="4315676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職業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D5B3814-F8F0-4AFD-F63A-225285607C52}"/>
              </a:ext>
            </a:extLst>
          </p:cNvPr>
          <p:cNvSpPr txBox="1"/>
          <p:nvPr/>
        </p:nvSpPr>
        <p:spPr>
          <a:xfrm>
            <a:off x="409941" y="4955234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居住地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06F8B0EA-BF52-C22C-26AC-08642EC4A985}"/>
              </a:ext>
            </a:extLst>
          </p:cNvPr>
          <p:cNvSpPr txBox="1"/>
          <p:nvPr/>
        </p:nvSpPr>
        <p:spPr>
          <a:xfrm>
            <a:off x="409941" y="5902570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特性</a:t>
            </a: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B7599C27-2363-386B-C7CF-7128A0190359}"/>
              </a:ext>
            </a:extLst>
          </p:cNvPr>
          <p:cNvCxnSpPr>
            <a:cxnSpLocks/>
          </p:cNvCxnSpPr>
          <p:nvPr/>
        </p:nvCxnSpPr>
        <p:spPr>
          <a:xfrm>
            <a:off x="1420493" y="2658278"/>
            <a:ext cx="0" cy="3956756"/>
          </a:xfrm>
          <a:prstGeom prst="line">
            <a:avLst/>
          </a:prstGeom>
          <a:ln w="25400">
            <a:solidFill>
              <a:srgbClr val="174C6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0" name="グループ化 49">
            <a:extLst>
              <a:ext uri="{FF2B5EF4-FFF2-40B4-BE49-F238E27FC236}">
                <a16:creationId xmlns:a16="http://schemas.microsoft.com/office/drawing/2014/main" id="{A5BC3C80-B5BC-8FBD-B886-02B628FF7D0F}"/>
              </a:ext>
            </a:extLst>
          </p:cNvPr>
          <p:cNvGrpSpPr/>
          <p:nvPr/>
        </p:nvGrpSpPr>
        <p:grpSpPr>
          <a:xfrm>
            <a:off x="5223591" y="1280108"/>
            <a:ext cx="6739201" cy="2885203"/>
            <a:chOff x="5189725" y="1250563"/>
            <a:chExt cx="6739201" cy="2885203"/>
          </a:xfrm>
        </p:grpSpPr>
        <p:sp>
          <p:nvSpPr>
            <p:cNvPr id="39" name="テキスト ボックス 38">
              <a:extLst>
                <a:ext uri="{FF2B5EF4-FFF2-40B4-BE49-F238E27FC236}">
                  <a16:creationId xmlns:a16="http://schemas.microsoft.com/office/drawing/2014/main" id="{353B698B-9997-F44D-9E57-13DAFAB178C2}"/>
                </a:ext>
              </a:extLst>
            </p:cNvPr>
            <p:cNvSpPr txBox="1"/>
            <p:nvPr/>
          </p:nvSpPr>
          <p:spPr>
            <a:xfrm>
              <a:off x="5189725" y="1250563"/>
              <a:ext cx="67392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・「脳のメモリ」を節約したい： スーパーで「何があったっけ？」と</a:t>
              </a:r>
              <a:endParaRPr lang="en-US" altLang="ja-JP" sz="1600" b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　悩む時間は非生産的だと考えている。</a:t>
              </a:r>
            </a:p>
          </p:txBody>
        </p:sp>
        <p:sp>
          <p:nvSpPr>
            <p:cNvPr id="41" name="テキスト ボックス 40">
              <a:extLst>
                <a:ext uri="{FF2B5EF4-FFF2-40B4-BE49-F238E27FC236}">
                  <a16:creationId xmlns:a16="http://schemas.microsoft.com/office/drawing/2014/main" id="{53444617-A9F9-18D5-172B-9623BBA2A03D}"/>
                </a:ext>
              </a:extLst>
            </p:cNvPr>
            <p:cNvSpPr txBox="1"/>
            <p:nvPr/>
          </p:nvSpPr>
          <p:spPr>
            <a:xfrm>
              <a:off x="5189726" y="2017372"/>
              <a:ext cx="673920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・趣味は自動化： 授業の課題やバイトの進捗管理だけでなく、生活全</a:t>
              </a:r>
              <a:endParaRPr kumimoji="1" lang="en-US" altLang="ja-JP" sz="1600" b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　</a:t>
              </a:r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般を</a:t>
              </a:r>
              <a:r>
                <a:rPr kumimoji="1" lang="en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Notion</a:t>
              </a:r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や自作スクリプトで管理したがる。</a:t>
              </a: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964A5583-E16B-D99E-0153-04783F6D8BA9}"/>
                </a:ext>
              </a:extLst>
            </p:cNvPr>
            <p:cNvSpPr txBox="1"/>
            <p:nvPr/>
          </p:nvSpPr>
          <p:spPr>
            <a:xfrm>
              <a:off x="5189726" y="2784181"/>
              <a:ext cx="673920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・食は「燃料」かつ「リフレッシュ」： 栄養バランスは計算したいが、</a:t>
              </a:r>
              <a:endParaRPr kumimoji="1" lang="en-US" altLang="ja-JP" sz="1600" b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　</a:t>
              </a:r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調理自体に</a:t>
              </a:r>
              <a:r>
                <a:rPr kumimoji="1" lang="en-US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時間以上かけるのは許容できない。</a:t>
              </a:r>
            </a:p>
          </p:txBody>
        </p:sp>
        <p:sp>
          <p:nvSpPr>
            <p:cNvPr id="45" name="テキスト ボックス 44">
              <a:extLst>
                <a:ext uri="{FF2B5EF4-FFF2-40B4-BE49-F238E27FC236}">
                  <a16:creationId xmlns:a16="http://schemas.microsoft.com/office/drawing/2014/main" id="{E467DC8F-A5DB-E7FF-736B-8D4D07FC324B}"/>
                </a:ext>
              </a:extLst>
            </p:cNvPr>
            <p:cNvSpPr txBox="1"/>
            <p:nvPr/>
          </p:nvSpPr>
          <p:spPr>
            <a:xfrm>
              <a:off x="5189725" y="3550991"/>
              <a:ext cx="673920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・週末のルーティン： 週末にまとめて「</a:t>
              </a:r>
              <a:r>
                <a:rPr kumimoji="1" lang="en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GitHub</a:t>
              </a:r>
              <a:r>
                <a:rPr kumimoji="1" lang="ja-JP" altLang="en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」</a:t>
              </a:r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のコミット履歴のよ</a:t>
              </a:r>
              <a:endParaRPr kumimoji="1" lang="en-US" altLang="ja-JP" sz="1600" b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　</a:t>
              </a:r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うに、</a:t>
              </a:r>
              <a:r>
                <a:rPr kumimoji="1" lang="en-US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1</a:t>
              </a:r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週間の自炊ログを整理して達成感を得る。</a:t>
              </a:r>
            </a:p>
          </p:txBody>
        </p:sp>
      </p:grpSp>
      <p:grpSp>
        <p:nvGrpSpPr>
          <p:cNvPr id="51" name="グループ化 50">
            <a:extLst>
              <a:ext uri="{FF2B5EF4-FFF2-40B4-BE49-F238E27FC236}">
                <a16:creationId xmlns:a16="http://schemas.microsoft.com/office/drawing/2014/main" id="{7A5F2F71-EE66-0183-9EDB-9761B12EEFC7}"/>
              </a:ext>
            </a:extLst>
          </p:cNvPr>
          <p:cNvGrpSpPr/>
          <p:nvPr/>
        </p:nvGrpSpPr>
        <p:grpSpPr>
          <a:xfrm>
            <a:off x="5223592" y="4778583"/>
            <a:ext cx="6739200" cy="1954984"/>
            <a:chOff x="5189725" y="4840056"/>
            <a:chExt cx="6739200" cy="1954984"/>
          </a:xfrm>
        </p:grpSpPr>
        <p:sp>
          <p:nvSpPr>
            <p:cNvPr id="46" name="テキスト ボックス 45">
              <a:extLst>
                <a:ext uri="{FF2B5EF4-FFF2-40B4-BE49-F238E27FC236}">
                  <a16:creationId xmlns:a16="http://schemas.microsoft.com/office/drawing/2014/main" id="{9CE99BEC-3465-D84A-7E5A-F42D5DFDF4F5}"/>
                </a:ext>
              </a:extLst>
            </p:cNvPr>
            <p:cNvSpPr txBox="1"/>
            <p:nvPr/>
          </p:nvSpPr>
          <p:spPr>
            <a:xfrm>
              <a:off x="5189725" y="4840056"/>
              <a:ext cx="673920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・二重買いの精神的ダメージ： すでに家にある納豆をまた買ってし</a:t>
              </a:r>
              <a:endParaRPr kumimoji="1" lang="en-US" altLang="ja-JP" sz="1600" b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　</a:t>
              </a:r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まった時の「管理ミス」への自己嫌悪を無くしたい。</a:t>
              </a:r>
            </a:p>
          </p:txBody>
        </p:sp>
        <p:sp>
          <p:nvSpPr>
            <p:cNvPr id="47" name="テキスト ボックス 46">
              <a:extLst>
                <a:ext uri="{FF2B5EF4-FFF2-40B4-BE49-F238E27FC236}">
                  <a16:creationId xmlns:a16="http://schemas.microsoft.com/office/drawing/2014/main" id="{6B1A9CC3-C8C1-2A22-DB20-E35179759482}"/>
                </a:ext>
              </a:extLst>
            </p:cNvPr>
            <p:cNvSpPr txBox="1"/>
            <p:nvPr/>
          </p:nvSpPr>
          <p:spPr>
            <a:xfrm>
              <a:off x="5189725" y="5525161"/>
              <a:ext cx="673920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・機会損失の防止： 特売情報に踊らされるのではなく、既存の在庫を　</a:t>
              </a:r>
              <a:endParaRPr lang="en-US" altLang="ja-JP" sz="1600" b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　どう「デプロイ（調理）」するかを最適化したい。</a:t>
              </a:r>
            </a:p>
          </p:txBody>
        </p:sp>
        <p:sp>
          <p:nvSpPr>
            <p:cNvPr id="48" name="テキスト ボックス 47">
              <a:extLst>
                <a:ext uri="{FF2B5EF4-FFF2-40B4-BE49-F238E27FC236}">
                  <a16:creationId xmlns:a16="http://schemas.microsoft.com/office/drawing/2014/main" id="{682A1CEE-66E7-7230-970F-0CD3D8952A14}"/>
                </a:ext>
              </a:extLst>
            </p:cNvPr>
            <p:cNvSpPr txBox="1"/>
            <p:nvPr/>
          </p:nvSpPr>
          <p:spPr>
            <a:xfrm>
              <a:off x="5189725" y="6210265"/>
              <a:ext cx="673920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・賞味期限のプッシュ通知： 卵や肉の期限を忘れて廃棄することを</a:t>
              </a:r>
              <a:endParaRPr lang="en-US" altLang="ja-JP" sz="1600" b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　「バグ」と捉え、未然に防ぎたい。</a:t>
              </a:r>
            </a:p>
          </p:txBody>
        </p:sp>
      </p:grp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CAA73EC7-4291-6CBD-0413-23C605E3C77B}"/>
              </a:ext>
            </a:extLst>
          </p:cNvPr>
          <p:cNvSpPr txBox="1"/>
          <p:nvPr/>
        </p:nvSpPr>
        <p:spPr>
          <a:xfrm>
            <a:off x="4893751" y="861372"/>
            <a:ext cx="3005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価値観・パーソナリティ</a:t>
            </a: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E7BE5900-82F7-FD3D-A62F-9E8647E6B0D6}"/>
              </a:ext>
            </a:extLst>
          </p:cNvPr>
          <p:cNvSpPr txBox="1"/>
          <p:nvPr/>
        </p:nvSpPr>
        <p:spPr>
          <a:xfrm>
            <a:off x="4893751" y="4300721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アプリを利用する動機</a:t>
            </a:r>
          </a:p>
        </p:txBody>
      </p:sp>
      <p:sp>
        <p:nvSpPr>
          <p:cNvPr id="53" name="角丸四角形 52">
            <a:extLst>
              <a:ext uri="{FF2B5EF4-FFF2-40B4-BE49-F238E27FC236}">
                <a16:creationId xmlns:a16="http://schemas.microsoft.com/office/drawing/2014/main" id="{7DF84A04-38B4-DA68-0635-DFDE75227FA7}"/>
              </a:ext>
            </a:extLst>
          </p:cNvPr>
          <p:cNvSpPr/>
          <p:nvPr/>
        </p:nvSpPr>
        <p:spPr>
          <a:xfrm>
            <a:off x="4771559" y="688623"/>
            <a:ext cx="7239819" cy="6044944"/>
          </a:xfrm>
          <a:prstGeom prst="roundRect">
            <a:avLst>
              <a:gd name="adj" fmla="val 7246"/>
            </a:avLst>
          </a:prstGeom>
          <a:noFill/>
          <a:ln w="76200">
            <a:solidFill>
              <a:srgbClr val="174C6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9F84F9AC-B788-9F40-9214-4D56F4DBD204}"/>
              </a:ext>
            </a:extLst>
          </p:cNvPr>
          <p:cNvGrpSpPr/>
          <p:nvPr/>
        </p:nvGrpSpPr>
        <p:grpSpPr>
          <a:xfrm>
            <a:off x="1511466" y="688623"/>
            <a:ext cx="1725902" cy="1725902"/>
            <a:chOff x="1664615" y="685970"/>
            <a:chExt cx="1725902" cy="1725902"/>
          </a:xfrm>
        </p:grpSpPr>
        <p:pic>
          <p:nvPicPr>
            <p:cNvPr id="59" name="図 58" descr="アイコン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92922BA4-9BC7-D3E0-8F39-133BFE8E4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18934" y="940289"/>
              <a:ext cx="1217265" cy="1217265"/>
            </a:xfrm>
            <a:prstGeom prst="rect">
              <a:avLst/>
            </a:prstGeom>
          </p:spPr>
        </p:pic>
        <p:sp>
          <p:nvSpPr>
            <p:cNvPr id="60" name="円/楕円 59">
              <a:extLst>
                <a:ext uri="{FF2B5EF4-FFF2-40B4-BE49-F238E27FC236}">
                  <a16:creationId xmlns:a16="http://schemas.microsoft.com/office/drawing/2014/main" id="{EC9907E8-535B-7191-FD87-EC9E6670D189}"/>
                </a:ext>
              </a:extLst>
            </p:cNvPr>
            <p:cNvSpPr/>
            <p:nvPr/>
          </p:nvSpPr>
          <p:spPr>
            <a:xfrm>
              <a:off x="1664615" y="685970"/>
              <a:ext cx="1725902" cy="1725902"/>
            </a:xfrm>
            <a:prstGeom prst="ellipse">
              <a:avLst/>
            </a:prstGeom>
            <a:noFill/>
            <a:ln w="63500">
              <a:solidFill>
                <a:srgbClr val="174C6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1008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4EC005-942B-3FA0-07F1-4068BF43C8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D3A8955-B6C3-F1FD-1B8A-6B8D40DF8539}"/>
              </a:ext>
            </a:extLst>
          </p:cNvPr>
          <p:cNvSpPr/>
          <p:nvPr/>
        </p:nvSpPr>
        <p:spPr>
          <a:xfrm>
            <a:off x="0" y="1"/>
            <a:ext cx="12192000" cy="582524"/>
          </a:xfrm>
          <a:prstGeom prst="rect">
            <a:avLst/>
          </a:prstGeom>
          <a:solidFill>
            <a:srgbClr val="174C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37DC181-50A7-76A1-E7D1-F1B769209CA9}"/>
              </a:ext>
            </a:extLst>
          </p:cNvPr>
          <p:cNvSpPr txBox="1"/>
          <p:nvPr/>
        </p:nvSpPr>
        <p:spPr>
          <a:xfrm>
            <a:off x="95694" y="60430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システム構成図</a:t>
            </a:r>
          </a:p>
        </p:txBody>
      </p:sp>
      <p:pic>
        <p:nvPicPr>
          <p:cNvPr id="10" name="図 9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B11B267A-47FA-5A96-E3B5-29B75A92CE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6592" y="1212244"/>
            <a:ext cx="5871600" cy="5126942"/>
          </a:xfrm>
          <a:prstGeom prst="rect">
            <a:avLst/>
          </a:prstGeom>
          <a:ln w="38100">
            <a:solidFill>
              <a:srgbClr val="174C61"/>
            </a:solidFill>
          </a:ln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486025E0-FE3B-09BB-401C-BE204BE9D86B}"/>
              </a:ext>
            </a:extLst>
          </p:cNvPr>
          <p:cNvSpPr txBox="1"/>
          <p:nvPr/>
        </p:nvSpPr>
        <p:spPr>
          <a:xfrm>
            <a:off x="1549833" y="772393"/>
            <a:ext cx="29013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b="1" spc="300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Web</a:t>
            </a:r>
            <a:r>
              <a:rPr lang="en-US" altLang="ja-JP" sz="3200" b="1" spc="300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3</a:t>
            </a:r>
            <a:r>
              <a:rPr kumimoji="1" lang="ja-JP" altLang="en-US" sz="3200" b="1" spc="30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層構造</a:t>
            </a:r>
          </a:p>
        </p:txBody>
      </p: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47C3C6D1-D692-32CF-DFEA-0FC67F3F2166}"/>
              </a:ext>
            </a:extLst>
          </p:cNvPr>
          <p:cNvGrpSpPr/>
          <p:nvPr/>
        </p:nvGrpSpPr>
        <p:grpSpPr>
          <a:xfrm>
            <a:off x="363808" y="1505676"/>
            <a:ext cx="3421729" cy="772057"/>
            <a:chOff x="452031" y="2437327"/>
            <a:chExt cx="3421729" cy="772057"/>
          </a:xfrm>
        </p:grpSpPr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8A76FEBE-0B38-FBA3-4FF8-C5623B50BD72}"/>
                </a:ext>
              </a:extLst>
            </p:cNvPr>
            <p:cNvSpPr txBox="1"/>
            <p:nvPr/>
          </p:nvSpPr>
          <p:spPr>
            <a:xfrm>
              <a:off x="611328" y="2437327"/>
              <a:ext cx="32624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b="1">
                  <a:solidFill>
                    <a:srgbClr val="EA4F33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プレゼンテーション層</a:t>
              </a: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C733E6D2-B821-8D36-24C4-AF7D78B7FF8C}"/>
                </a:ext>
              </a:extLst>
            </p:cNvPr>
            <p:cNvSpPr txBox="1"/>
            <p:nvPr/>
          </p:nvSpPr>
          <p:spPr>
            <a:xfrm>
              <a:off x="1165744" y="2870830"/>
              <a:ext cx="223330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(</a:t>
              </a:r>
              <a:r>
                <a:rPr kumimoji="1" lang="ja-JP" altLang="en-US" sz="1600" b="1">
                  <a:latin typeface="Meiryo" panose="020B0604030504040204" pitchFamily="34" charset="-128"/>
                  <a:ea typeface="Meiryo" panose="020B0604030504040204" pitchFamily="34" charset="-128"/>
                </a:rPr>
                <a:t>ユーザーが見る部分</a:t>
              </a:r>
              <a:r>
                <a:rPr kumimoji="1" lang="en-US" altLang="ja-JP" sz="1600" b="1" dirty="0">
                  <a:latin typeface="Meiryo" panose="020B0604030504040204" pitchFamily="34" charset="-128"/>
                  <a:ea typeface="Meiryo" panose="020B0604030504040204" pitchFamily="34" charset="-128"/>
                </a:rPr>
                <a:t>)</a:t>
              </a:r>
              <a:endParaRPr kumimoji="1" lang="ja-JP" altLang="en-US" sz="1600" b="1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AEED6A26-D68C-7A86-04A0-A54938273ACA}"/>
                </a:ext>
              </a:extLst>
            </p:cNvPr>
            <p:cNvSpPr/>
            <p:nvPr/>
          </p:nvSpPr>
          <p:spPr>
            <a:xfrm>
              <a:off x="452031" y="2461045"/>
              <a:ext cx="108910" cy="748339"/>
            </a:xfrm>
            <a:prstGeom prst="rect">
              <a:avLst/>
            </a:prstGeom>
            <a:solidFill>
              <a:srgbClr val="EA4F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/>
            </a:p>
          </p:txBody>
        </p:sp>
      </p:grp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509C6C59-6973-08A2-EEF7-CDF2115EBC74}"/>
              </a:ext>
            </a:extLst>
          </p:cNvPr>
          <p:cNvGrpSpPr/>
          <p:nvPr/>
        </p:nvGrpSpPr>
        <p:grpSpPr>
          <a:xfrm>
            <a:off x="363808" y="3244161"/>
            <a:ext cx="3113952" cy="530265"/>
            <a:chOff x="452031" y="3858248"/>
            <a:chExt cx="3113952" cy="530265"/>
          </a:xfrm>
        </p:grpSpPr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3A63B6E2-467F-C300-A645-8B377E8D6BBE}"/>
                </a:ext>
              </a:extLst>
            </p:cNvPr>
            <p:cNvSpPr txBox="1"/>
            <p:nvPr/>
          </p:nvSpPr>
          <p:spPr>
            <a:xfrm>
              <a:off x="611328" y="3926848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b="1">
                  <a:solidFill>
                    <a:srgbClr val="EA4F33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アプリケーション層</a:t>
              </a: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6D8A92C-09EC-855E-A00C-07A2C3B80200}"/>
                </a:ext>
              </a:extLst>
            </p:cNvPr>
            <p:cNvSpPr/>
            <p:nvPr/>
          </p:nvSpPr>
          <p:spPr>
            <a:xfrm>
              <a:off x="452031" y="3858248"/>
              <a:ext cx="108910" cy="459731"/>
            </a:xfrm>
            <a:prstGeom prst="rect">
              <a:avLst/>
            </a:prstGeom>
            <a:solidFill>
              <a:srgbClr val="EA4F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4296587E-D6A7-3538-EA87-586055A2AD8D}"/>
              </a:ext>
            </a:extLst>
          </p:cNvPr>
          <p:cNvGrpSpPr/>
          <p:nvPr/>
        </p:nvGrpSpPr>
        <p:grpSpPr>
          <a:xfrm>
            <a:off x="363808" y="5345238"/>
            <a:ext cx="1575069" cy="530265"/>
            <a:chOff x="452031" y="3858248"/>
            <a:chExt cx="1575069" cy="530265"/>
          </a:xfrm>
        </p:grpSpPr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75BB7FD2-89D4-6D3E-63E7-104352A6480C}"/>
                </a:ext>
              </a:extLst>
            </p:cNvPr>
            <p:cNvSpPr txBox="1"/>
            <p:nvPr/>
          </p:nvSpPr>
          <p:spPr>
            <a:xfrm>
              <a:off x="611328" y="392684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400" b="1">
                  <a:solidFill>
                    <a:srgbClr val="EA4F33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データ層</a:t>
              </a: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C553EB74-7A94-4A6D-CA3F-543DC3DFC43B}"/>
                </a:ext>
              </a:extLst>
            </p:cNvPr>
            <p:cNvSpPr/>
            <p:nvPr/>
          </p:nvSpPr>
          <p:spPr>
            <a:xfrm>
              <a:off x="452031" y="3858248"/>
              <a:ext cx="108910" cy="459731"/>
            </a:xfrm>
            <a:prstGeom prst="rect">
              <a:avLst/>
            </a:prstGeom>
            <a:solidFill>
              <a:srgbClr val="EA4F33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1689AB4C-F94C-B046-49A1-CD32F76B6B2C}"/>
              </a:ext>
            </a:extLst>
          </p:cNvPr>
          <p:cNvSpPr txBox="1"/>
          <p:nvPr/>
        </p:nvSpPr>
        <p:spPr>
          <a:xfrm>
            <a:off x="713341" y="2351685"/>
            <a:ext cx="4984057" cy="7117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食材名や賞味期限を入力するフォームを表示する</a:t>
            </a:r>
          </a:p>
          <a:p>
            <a:pPr>
              <a:lnSpc>
                <a:spcPct val="150000"/>
              </a:lnSpc>
            </a:pPr>
            <a:r>
              <a:rPr kumimoji="1" lang="en-US" altLang="ja-JP" sz="1400" b="1" dirty="0">
                <a:latin typeface="Meiryo" panose="020B0604030504040204" pitchFamily="34" charset="-128"/>
                <a:ea typeface="Meiryo" panose="020B0604030504040204" pitchFamily="34" charset="-128"/>
              </a:rPr>
              <a:t>Flask</a:t>
            </a:r>
            <a:r>
              <a:rPr kumimoji="1"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から送られてきたデータを在庫リストとして表示する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D5900C93-7603-F6D3-2F6D-DF27AD8F2FA0}"/>
              </a:ext>
            </a:extLst>
          </p:cNvPr>
          <p:cNvSpPr txBox="1"/>
          <p:nvPr/>
        </p:nvSpPr>
        <p:spPr>
          <a:xfrm>
            <a:off x="663056" y="3774426"/>
            <a:ext cx="5391219" cy="13580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ブラウザからの要求を、どのプログラムで処理するか振り分ける</a:t>
            </a:r>
          </a:p>
          <a:p>
            <a:pPr>
              <a:lnSpc>
                <a:spcPct val="150000"/>
              </a:lnSpc>
            </a:pPr>
            <a:r>
              <a:rPr kumimoji="1"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今日と賞味期限を比較してあと何日かを計算する</a:t>
            </a:r>
          </a:p>
          <a:p>
            <a:pPr>
              <a:lnSpc>
                <a:spcPct val="150000"/>
              </a:lnSpc>
            </a:pPr>
            <a:r>
              <a:rPr kumimoji="1"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ユーザーから届いたデータを整理してデータベースに渡し、</a:t>
            </a:r>
            <a:endParaRPr kumimoji="1" lang="en-US" altLang="ja-JP" sz="1400" b="1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逆にデータベースから取り出したデータを</a:t>
            </a:r>
            <a:r>
              <a:rPr kumimoji="1" lang="en" altLang="ja-JP" sz="1400" b="1" dirty="0">
                <a:latin typeface="Meiryo" panose="020B0604030504040204" pitchFamily="34" charset="-128"/>
                <a:ea typeface="Meiryo" panose="020B0604030504040204" pitchFamily="34" charset="-128"/>
              </a:rPr>
              <a:t>HTML</a:t>
            </a:r>
            <a:r>
              <a:rPr kumimoji="1"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に渡す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6FFB7B5-C07B-8C8B-4BC0-F1B3AF4F8068}"/>
              </a:ext>
            </a:extLst>
          </p:cNvPr>
          <p:cNvSpPr txBox="1"/>
          <p:nvPr/>
        </p:nvSpPr>
        <p:spPr>
          <a:xfrm>
            <a:off x="541960" y="5756820"/>
            <a:ext cx="5389617" cy="10348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" altLang="ja-JP" sz="1400" b="1" dirty="0">
                <a:latin typeface="Meiryo" panose="020B0604030504040204" pitchFamily="34" charset="-128"/>
                <a:ea typeface="Meiryo" panose="020B0604030504040204" pitchFamily="34" charset="-128"/>
              </a:rPr>
              <a:t>ingredients</a:t>
            </a:r>
            <a:r>
              <a:rPr kumimoji="1" lang="ja-JP" altLang="en" sz="1400" b="1">
                <a:latin typeface="Meiryo" panose="020B0604030504040204" pitchFamily="34" charset="-128"/>
                <a:ea typeface="Meiryo" panose="020B0604030504040204" pitchFamily="34" charset="-128"/>
              </a:rPr>
              <a:t>（</a:t>
            </a:r>
            <a:r>
              <a:rPr kumimoji="1"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食材）テーブルとして、全てのデータを保存する</a:t>
            </a:r>
            <a:endParaRPr kumimoji="1" lang="en-US" altLang="ja-JP" sz="1400" b="1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永続化を行い</a:t>
            </a:r>
            <a:r>
              <a:rPr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、</a:t>
            </a:r>
            <a:r>
              <a:rPr kumimoji="1" lang="en" altLang="ja-JP" sz="1400" b="1" dirty="0">
                <a:latin typeface="Meiryo" panose="020B0604030504040204" pitchFamily="34" charset="-128"/>
                <a:ea typeface="Meiryo" panose="020B0604030504040204" pitchFamily="34" charset="-128"/>
              </a:rPr>
              <a:t>Docker</a:t>
            </a:r>
            <a:r>
              <a:rPr kumimoji="1"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コンテナやアプリを停止しても、</a:t>
            </a:r>
            <a:endParaRPr kumimoji="1" lang="en-US" altLang="ja-JP" sz="1400" b="1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400" b="1">
                <a:latin typeface="Meiryo" panose="020B0604030504040204" pitchFamily="34" charset="-128"/>
                <a:ea typeface="Meiryo" panose="020B0604030504040204" pitchFamily="34" charset="-128"/>
              </a:rPr>
              <a:t>次に起動した時にデータが消えないようにする</a:t>
            </a:r>
          </a:p>
        </p:txBody>
      </p:sp>
    </p:spTree>
    <p:extLst>
      <p:ext uri="{BB962C8B-B14F-4D97-AF65-F5344CB8AC3E}">
        <p14:creationId xmlns:p14="http://schemas.microsoft.com/office/powerpoint/2010/main" val="893939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F21FD4-D1B3-02AB-2C39-320D60A080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39F55FC-B9FC-D1CD-09E7-4CFB400796B2}"/>
              </a:ext>
            </a:extLst>
          </p:cNvPr>
          <p:cNvSpPr/>
          <p:nvPr/>
        </p:nvSpPr>
        <p:spPr>
          <a:xfrm>
            <a:off x="0" y="1"/>
            <a:ext cx="12192000" cy="582524"/>
          </a:xfrm>
          <a:prstGeom prst="rect">
            <a:avLst/>
          </a:prstGeom>
          <a:solidFill>
            <a:srgbClr val="174C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229A00D-1A40-A3D3-C812-0706F2AC13C9}"/>
              </a:ext>
            </a:extLst>
          </p:cNvPr>
          <p:cNvSpPr txBox="1"/>
          <p:nvPr/>
        </p:nvSpPr>
        <p:spPr>
          <a:xfrm>
            <a:off x="95694" y="6043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データベース設計図</a:t>
            </a:r>
          </a:p>
        </p:txBody>
      </p:sp>
      <p:pic>
        <p:nvPicPr>
          <p:cNvPr id="3" name="図 2" descr="テーブル&#10;&#10;AI 生成コンテンツは誤りを含む可能性があります。">
            <a:extLst>
              <a:ext uri="{FF2B5EF4-FFF2-40B4-BE49-F238E27FC236}">
                <a16:creationId xmlns:a16="http://schemas.microsoft.com/office/drawing/2014/main" id="{853FC122-3258-0C5C-D873-1B4A3F806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5230" y="1263830"/>
            <a:ext cx="5871600" cy="4799920"/>
          </a:xfrm>
          <a:prstGeom prst="rect">
            <a:avLst/>
          </a:prstGeom>
          <a:ln w="38100">
            <a:solidFill>
              <a:srgbClr val="174C61"/>
            </a:solidFill>
          </a:ln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17C38C7-C088-C4A6-EBD7-040723594EFB}"/>
              </a:ext>
            </a:extLst>
          </p:cNvPr>
          <p:cNvSpPr txBox="1"/>
          <p:nvPr/>
        </p:nvSpPr>
        <p:spPr>
          <a:xfrm>
            <a:off x="345170" y="3550435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6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主キー</a:t>
            </a:r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F5BBBC2D-448E-0B06-12E3-DC194015ADE9}"/>
              </a:ext>
            </a:extLst>
          </p:cNvPr>
          <p:cNvGrpSpPr/>
          <p:nvPr/>
        </p:nvGrpSpPr>
        <p:grpSpPr>
          <a:xfrm>
            <a:off x="345170" y="1344852"/>
            <a:ext cx="4799771" cy="1767539"/>
            <a:chOff x="253730" y="1830065"/>
            <a:chExt cx="4799771" cy="1767539"/>
          </a:xfrm>
        </p:grpSpPr>
        <p:sp>
          <p:nvSpPr>
            <p:cNvPr id="2" name="テキスト ボックス 1">
              <a:extLst>
                <a:ext uri="{FF2B5EF4-FFF2-40B4-BE49-F238E27FC236}">
                  <a16:creationId xmlns:a16="http://schemas.microsoft.com/office/drawing/2014/main" id="{C9521EA7-F067-2098-492B-07E51AB0069C}"/>
                </a:ext>
              </a:extLst>
            </p:cNvPr>
            <p:cNvSpPr txBox="1"/>
            <p:nvPr/>
          </p:nvSpPr>
          <p:spPr>
            <a:xfrm>
              <a:off x="253730" y="1830065"/>
              <a:ext cx="110799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3600" b="1">
                  <a:solidFill>
                    <a:srgbClr val="EA4F33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項目</a:t>
              </a:r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78EBC065-22FA-5E8D-3BC8-F67F81863AF1}"/>
                </a:ext>
              </a:extLst>
            </p:cNvPr>
            <p:cNvSpPr txBox="1"/>
            <p:nvPr/>
          </p:nvSpPr>
          <p:spPr>
            <a:xfrm>
              <a:off x="919036" y="2266470"/>
              <a:ext cx="4134465" cy="13311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ja-JP" altLang="en-US" sz="2800" b="1">
                  <a:latin typeface="Meiryo" panose="020B0604030504040204" pitchFamily="34" charset="-128"/>
                  <a:ea typeface="Meiryo" panose="020B0604030504040204" pitchFamily="34" charset="-128"/>
                </a:rPr>
                <a:t>分量や賞味期限を食材名</a:t>
              </a:r>
              <a:endParaRPr kumimoji="1" lang="en-US" altLang="ja-JP" sz="2800" b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pPr>
                <a:lnSpc>
                  <a:spcPct val="150000"/>
                </a:lnSpc>
              </a:pPr>
              <a:r>
                <a:rPr kumimoji="1" lang="ja-JP" altLang="en-US" sz="2800" b="1">
                  <a:latin typeface="Meiryo" panose="020B0604030504040204" pitchFamily="34" charset="-128"/>
                  <a:ea typeface="Meiryo" panose="020B0604030504040204" pitchFamily="34" charset="-128"/>
                </a:rPr>
                <a:t>とセットで記録</a:t>
              </a:r>
            </a:p>
          </p:txBody>
        </p:sp>
      </p:grp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8A98565-237E-6EE0-18E0-0E7EFC23F976}"/>
              </a:ext>
            </a:extLst>
          </p:cNvPr>
          <p:cNvSpPr txBox="1"/>
          <p:nvPr/>
        </p:nvSpPr>
        <p:spPr>
          <a:xfrm>
            <a:off x="1010476" y="4086286"/>
            <a:ext cx="4600940" cy="19774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800" b="1">
                <a:latin typeface="Meiryo" panose="020B0604030504040204" pitchFamily="34" charset="-128"/>
                <a:ea typeface="Meiryo" panose="020B0604030504040204" pitchFamily="34" charset="-128"/>
              </a:rPr>
              <a:t>全ての食材に</a:t>
            </a:r>
            <a:r>
              <a:rPr kumimoji="1" lang="en-US" altLang="ja-JP" sz="2800" b="1" dirty="0">
                <a:latin typeface="Meiryo" panose="020B0604030504040204" pitchFamily="34" charset="-128"/>
                <a:ea typeface="Meiryo" panose="020B0604030504040204" pitchFamily="34" charset="-128"/>
              </a:rPr>
              <a:t>ID</a:t>
            </a:r>
            <a:r>
              <a:rPr kumimoji="1" lang="ja-JP" altLang="en-US" sz="2800" b="1">
                <a:latin typeface="Meiryo" panose="020B0604030504040204" pitchFamily="34" charset="-128"/>
                <a:ea typeface="Meiryo" panose="020B0604030504040204" pitchFamily="34" charset="-128"/>
              </a:rPr>
              <a:t>を振ること</a:t>
            </a:r>
            <a:endParaRPr kumimoji="1" lang="en-US" altLang="ja-JP" sz="2800" b="1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800" b="1">
                <a:latin typeface="Meiryo" panose="020B0604030504040204" pitchFamily="34" charset="-128"/>
                <a:ea typeface="Meiryo" panose="020B0604030504040204" pitchFamily="34" charset="-128"/>
              </a:rPr>
              <a:t>で名前が同じでも別のもの</a:t>
            </a:r>
            <a:endParaRPr kumimoji="1" lang="en-US" altLang="ja-JP" sz="2800" b="1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800" b="1">
                <a:latin typeface="Meiryo" panose="020B0604030504040204" pitchFamily="34" charset="-128"/>
                <a:ea typeface="Meiryo" panose="020B0604030504040204" pitchFamily="34" charset="-128"/>
              </a:rPr>
              <a:t>として区別できる</a:t>
            </a:r>
          </a:p>
        </p:txBody>
      </p:sp>
    </p:spTree>
    <p:extLst>
      <p:ext uri="{BB962C8B-B14F-4D97-AF65-F5344CB8AC3E}">
        <p14:creationId xmlns:p14="http://schemas.microsoft.com/office/powerpoint/2010/main" val="2412227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BB19A-C939-5472-8B5D-A73CB5C1D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2271757-1AC9-5BAC-D1F1-72B464B96E21}"/>
              </a:ext>
            </a:extLst>
          </p:cNvPr>
          <p:cNvSpPr/>
          <p:nvPr/>
        </p:nvSpPr>
        <p:spPr>
          <a:xfrm>
            <a:off x="0" y="1"/>
            <a:ext cx="12192000" cy="582524"/>
          </a:xfrm>
          <a:prstGeom prst="rect">
            <a:avLst/>
          </a:prstGeom>
          <a:solidFill>
            <a:srgbClr val="174C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49CF33D-DEAB-1751-D6BC-81F2F4B4DC98}"/>
              </a:ext>
            </a:extLst>
          </p:cNvPr>
          <p:cNvSpPr txBox="1"/>
          <p:nvPr/>
        </p:nvSpPr>
        <p:spPr>
          <a:xfrm>
            <a:off x="95694" y="60430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処理フロー図</a:t>
            </a:r>
          </a:p>
        </p:txBody>
      </p:sp>
      <p:pic>
        <p:nvPicPr>
          <p:cNvPr id="4" name="図 3" descr="ダイアグラム&#10;&#10;AI 生成コンテンツは誤りを含む可能性があります。">
            <a:extLst>
              <a:ext uri="{FF2B5EF4-FFF2-40B4-BE49-F238E27FC236}">
                <a16:creationId xmlns:a16="http://schemas.microsoft.com/office/drawing/2014/main" id="{C94A8EAC-AC87-0685-7087-579FC454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444263"/>
            <a:ext cx="5871600" cy="4402268"/>
          </a:xfrm>
          <a:prstGeom prst="rect">
            <a:avLst/>
          </a:prstGeom>
          <a:ln w="38100">
            <a:solidFill>
              <a:srgbClr val="174C61"/>
            </a:solidFill>
          </a:ln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8B77157-08A1-AACC-1EB8-BB72362F9342}"/>
              </a:ext>
            </a:extLst>
          </p:cNvPr>
          <p:cNvSpPr txBox="1"/>
          <p:nvPr/>
        </p:nvSpPr>
        <p:spPr>
          <a:xfrm>
            <a:off x="921154" y="130942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ユーザー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860C129C-065F-2012-FBB6-E7C9D43A1CB2}"/>
              </a:ext>
            </a:extLst>
          </p:cNvPr>
          <p:cNvSpPr txBox="1"/>
          <p:nvPr/>
        </p:nvSpPr>
        <p:spPr>
          <a:xfrm>
            <a:off x="921154" y="2654116"/>
            <a:ext cx="25923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sz="2800" b="1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Flask</a:t>
            </a:r>
            <a:r>
              <a:rPr lang="en-US" altLang="ja-JP" sz="2800" b="1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(</a:t>
            </a:r>
            <a:r>
              <a:rPr lang="ja-JP" altLang="en-US" sz="28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司令塔</a:t>
            </a:r>
            <a:r>
              <a:rPr lang="en-US" altLang="ja-JP" sz="2800" b="1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endParaRPr lang="ja-JP" altLang="en-US" sz="2800" b="1">
              <a:solidFill>
                <a:srgbClr val="EA4F33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D07371C4-F3B1-54E3-9D77-5AF5BA175164}"/>
              </a:ext>
            </a:extLst>
          </p:cNvPr>
          <p:cNvSpPr txBox="1"/>
          <p:nvPr/>
        </p:nvSpPr>
        <p:spPr>
          <a:xfrm>
            <a:off x="921154" y="3826407"/>
            <a:ext cx="35696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sz="2800" b="1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PostgreSQL</a:t>
            </a:r>
            <a:r>
              <a:rPr lang="en-US" altLang="ja-JP" sz="2800" b="1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(</a:t>
            </a:r>
            <a:r>
              <a:rPr lang="ja-JP" altLang="en-US" sz="28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倉庫</a:t>
            </a:r>
            <a:r>
              <a:rPr lang="en-US" altLang="ja-JP" sz="2800" b="1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)</a:t>
            </a:r>
            <a:r>
              <a:rPr lang="ja-JP" altLang="en-US" sz="28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 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D8E50E04-9413-ABC6-E375-30E21279C8D5}"/>
              </a:ext>
            </a:extLst>
          </p:cNvPr>
          <p:cNvSpPr txBox="1"/>
          <p:nvPr/>
        </p:nvSpPr>
        <p:spPr>
          <a:xfrm>
            <a:off x="921154" y="5003830"/>
            <a:ext cx="17395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 b="1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画面更新 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CB09DD8-1711-765D-4A84-25C18A7A31EA}"/>
              </a:ext>
            </a:extLst>
          </p:cNvPr>
          <p:cNvSpPr txBox="1"/>
          <p:nvPr/>
        </p:nvSpPr>
        <p:spPr>
          <a:xfrm>
            <a:off x="921154" y="1763485"/>
            <a:ext cx="295465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ja-JP" altLang="en-US" b="1">
                <a:latin typeface="Meiryo" panose="020B0604030504040204" pitchFamily="34" charset="-128"/>
                <a:ea typeface="Meiryo" panose="020B0604030504040204" pitchFamily="34" charset="-128"/>
              </a:rPr>
              <a:t>画面から食材の情報を送る</a:t>
            </a:r>
            <a:endParaRPr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C68D965F-02A2-86B5-6573-E6FB311F94D3}"/>
              </a:ext>
            </a:extLst>
          </p:cNvPr>
          <p:cNvSpPr txBox="1"/>
          <p:nvPr/>
        </p:nvSpPr>
        <p:spPr>
          <a:xfrm>
            <a:off x="921154" y="3177336"/>
            <a:ext cx="480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>
                <a:latin typeface="Meiryo" panose="020B0604030504040204" pitchFamily="34" charset="-128"/>
                <a:ea typeface="Meiryo" panose="020B0604030504040204" pitchFamily="34" charset="-128"/>
              </a:rPr>
              <a:t>送られてきたデータが正しいかチェックする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5E2B66F4-F4CE-49D7-B13A-B48EE2349DC6}"/>
              </a:ext>
            </a:extLst>
          </p:cNvPr>
          <p:cNvSpPr txBox="1"/>
          <p:nvPr/>
        </p:nvSpPr>
        <p:spPr>
          <a:xfrm>
            <a:off x="921154" y="4316464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>
                <a:latin typeface="Meiryo" panose="020B0604030504040204" pitchFamily="34" charset="-128"/>
                <a:ea typeface="Meiryo" panose="020B0604030504040204" pitchFamily="34" charset="-128"/>
              </a:rPr>
              <a:t>データを金庫に保管する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35CBE8C-0BAB-424E-274C-11CC30C7A41A}"/>
              </a:ext>
            </a:extLst>
          </p:cNvPr>
          <p:cNvSpPr txBox="1"/>
          <p:nvPr/>
        </p:nvSpPr>
        <p:spPr>
          <a:xfrm>
            <a:off x="921154" y="5488755"/>
            <a:ext cx="50321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>
                <a:latin typeface="Meiryo" panose="020B0604030504040204" pitchFamily="34" charset="-128"/>
                <a:ea typeface="Meiryo" panose="020B0604030504040204" pitchFamily="34" charset="-128"/>
              </a:rPr>
              <a:t>倉庫から最新の情報を取ってきて、</a:t>
            </a:r>
            <a:endParaRPr lang="en-US" altLang="ja-JP" b="1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 b="1">
                <a:latin typeface="Meiryo" panose="020B0604030504040204" pitchFamily="34" charset="-128"/>
                <a:ea typeface="Meiryo" panose="020B0604030504040204" pitchFamily="34" charset="-128"/>
              </a:rPr>
              <a:t>新しくなったリストをユーザーに表示します。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C4860B36-C390-8977-4525-C21CEAA765D6}"/>
              </a:ext>
            </a:extLst>
          </p:cNvPr>
          <p:cNvSpPr txBox="1"/>
          <p:nvPr/>
        </p:nvSpPr>
        <p:spPr>
          <a:xfrm>
            <a:off x="333634" y="1461962"/>
            <a:ext cx="5325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4000" b="1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  <a:endParaRPr lang="ja-JP" altLang="en-US" sz="4000" b="1">
              <a:solidFill>
                <a:srgbClr val="EA4F33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EEE65AAE-E75C-21EC-7CA0-06FAE6B490FF}"/>
              </a:ext>
            </a:extLst>
          </p:cNvPr>
          <p:cNvSpPr txBox="1"/>
          <p:nvPr/>
        </p:nvSpPr>
        <p:spPr>
          <a:xfrm>
            <a:off x="333634" y="2716283"/>
            <a:ext cx="5325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4000" b="1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2</a:t>
            </a:r>
            <a:endParaRPr lang="ja-JP" altLang="en-US" sz="4000" b="1">
              <a:solidFill>
                <a:srgbClr val="EA4F33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D2BC485F-E7F5-4E06-D9A3-89F734A21BAE}"/>
              </a:ext>
            </a:extLst>
          </p:cNvPr>
          <p:cNvSpPr txBox="1"/>
          <p:nvPr/>
        </p:nvSpPr>
        <p:spPr>
          <a:xfrm>
            <a:off x="333634" y="3970605"/>
            <a:ext cx="5325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4000" b="1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3</a:t>
            </a:r>
            <a:endParaRPr lang="ja-JP" altLang="en-US" sz="4000" b="1">
              <a:solidFill>
                <a:srgbClr val="EA4F33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948D5C8E-2872-5FF0-8338-D209DAA4DBAB}"/>
              </a:ext>
            </a:extLst>
          </p:cNvPr>
          <p:cNvSpPr txBox="1"/>
          <p:nvPr/>
        </p:nvSpPr>
        <p:spPr>
          <a:xfrm>
            <a:off x="333634" y="5224925"/>
            <a:ext cx="5325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4000" b="1" dirty="0">
                <a:solidFill>
                  <a:srgbClr val="EA4F33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4</a:t>
            </a:r>
            <a:endParaRPr lang="ja-JP" altLang="en-US" sz="4000" b="1">
              <a:solidFill>
                <a:srgbClr val="EA4F33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E8A2B2AD-F9AA-16FE-4195-0B8B1E72013D}"/>
              </a:ext>
            </a:extLst>
          </p:cNvPr>
          <p:cNvCxnSpPr>
            <a:cxnSpLocks/>
          </p:cNvCxnSpPr>
          <p:nvPr/>
        </p:nvCxnSpPr>
        <p:spPr>
          <a:xfrm>
            <a:off x="599893" y="2103939"/>
            <a:ext cx="0" cy="678254"/>
          </a:xfrm>
          <a:prstGeom prst="line">
            <a:avLst/>
          </a:prstGeom>
          <a:ln w="57150" cap="rnd">
            <a:solidFill>
              <a:srgbClr val="EA4F33"/>
            </a:solidFill>
            <a:prstDash val="sysDot"/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E81989AE-07C7-FAB9-0088-2BA70EAC862E}"/>
              </a:ext>
            </a:extLst>
          </p:cNvPr>
          <p:cNvCxnSpPr>
            <a:cxnSpLocks/>
          </p:cNvCxnSpPr>
          <p:nvPr/>
        </p:nvCxnSpPr>
        <p:spPr>
          <a:xfrm>
            <a:off x="599893" y="3358260"/>
            <a:ext cx="0" cy="678254"/>
          </a:xfrm>
          <a:prstGeom prst="line">
            <a:avLst/>
          </a:prstGeom>
          <a:ln w="57150" cap="rnd">
            <a:solidFill>
              <a:srgbClr val="EA4F33"/>
            </a:solidFill>
            <a:prstDash val="sysDot"/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042C7DB6-AB99-08AC-12E5-B76CBDD3BA8B}"/>
              </a:ext>
            </a:extLst>
          </p:cNvPr>
          <p:cNvCxnSpPr>
            <a:cxnSpLocks/>
          </p:cNvCxnSpPr>
          <p:nvPr/>
        </p:nvCxnSpPr>
        <p:spPr>
          <a:xfrm>
            <a:off x="599893" y="4612582"/>
            <a:ext cx="0" cy="678254"/>
          </a:xfrm>
          <a:prstGeom prst="line">
            <a:avLst/>
          </a:prstGeom>
          <a:ln w="57150" cap="rnd">
            <a:solidFill>
              <a:srgbClr val="EA4F33"/>
            </a:solidFill>
            <a:prstDash val="sysDot"/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551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85A37A-DC99-CF2A-0125-9D2D5E978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5E673157-C5C1-7784-4B02-74752B3B4494}"/>
              </a:ext>
            </a:extLst>
          </p:cNvPr>
          <p:cNvSpPr/>
          <p:nvPr/>
        </p:nvSpPr>
        <p:spPr>
          <a:xfrm>
            <a:off x="0" y="1"/>
            <a:ext cx="12192000" cy="582524"/>
          </a:xfrm>
          <a:prstGeom prst="rect">
            <a:avLst/>
          </a:prstGeom>
          <a:solidFill>
            <a:srgbClr val="174C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13EF9CD-F5A3-E502-2F40-FF045ECD22C5}"/>
              </a:ext>
            </a:extLst>
          </p:cNvPr>
          <p:cNvSpPr txBox="1"/>
          <p:nvPr/>
        </p:nvSpPr>
        <p:spPr>
          <a:xfrm>
            <a:off x="95694" y="6043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使用方法</a:t>
            </a:r>
          </a:p>
        </p:txBody>
      </p:sp>
      <p:pic>
        <p:nvPicPr>
          <p:cNvPr id="3" name="図 2" descr="テーブル&#10;&#10;AI 生成コンテンツは誤りを含む可能性があります。">
            <a:extLst>
              <a:ext uri="{FF2B5EF4-FFF2-40B4-BE49-F238E27FC236}">
                <a16:creationId xmlns:a16="http://schemas.microsoft.com/office/drawing/2014/main" id="{543C7455-F593-5FA7-0879-1D064521A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552" y="2252982"/>
            <a:ext cx="5792200" cy="2829116"/>
          </a:xfrm>
          <a:prstGeom prst="rect">
            <a:avLst/>
          </a:prstGeom>
          <a:ln w="38100">
            <a:solidFill>
              <a:srgbClr val="174C61"/>
            </a:solidFill>
          </a:ln>
        </p:spPr>
      </p:pic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D092814C-1996-5639-7241-E3949E6B5A16}"/>
              </a:ext>
            </a:extLst>
          </p:cNvPr>
          <p:cNvGrpSpPr/>
          <p:nvPr/>
        </p:nvGrpSpPr>
        <p:grpSpPr>
          <a:xfrm>
            <a:off x="388696" y="1729762"/>
            <a:ext cx="4639858" cy="1054338"/>
            <a:chOff x="465697" y="1729762"/>
            <a:chExt cx="4639858" cy="1054338"/>
          </a:xfrm>
        </p:grpSpPr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6030821E-3C90-DB38-B0D1-76418AC581F2}"/>
                </a:ext>
              </a:extLst>
            </p:cNvPr>
            <p:cNvSpPr txBox="1"/>
            <p:nvPr/>
          </p:nvSpPr>
          <p:spPr>
            <a:xfrm>
              <a:off x="465697" y="1729762"/>
              <a:ext cx="26981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2800" b="1">
                  <a:solidFill>
                    <a:srgbClr val="EA4F33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在庫の見える化</a:t>
              </a:r>
            </a:p>
          </p:txBody>
        </p: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E6882877-41D3-FE6F-C40E-DD807B167A9E}"/>
                </a:ext>
              </a:extLst>
            </p:cNvPr>
            <p:cNvSpPr txBox="1"/>
            <p:nvPr/>
          </p:nvSpPr>
          <p:spPr>
            <a:xfrm>
              <a:off x="612017" y="2260880"/>
              <a:ext cx="4493538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ja-JP" altLang="en-US" sz="2800" b="1">
                  <a:latin typeface="Meiryo" panose="020B0604030504040204" pitchFamily="34" charset="-128"/>
                  <a:ea typeface="Meiryo" panose="020B0604030504040204" pitchFamily="34" charset="-128"/>
                </a:rPr>
                <a:t>画面から食材の情報を送る</a:t>
              </a:r>
              <a:endParaRPr lang="ja-JP" altLang="en-US" sz="2800"/>
            </a:p>
          </p:txBody>
        </p:sp>
      </p:grp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B7353F24-4BFA-8BC7-BBB2-52ED2CD35FC1}"/>
              </a:ext>
            </a:extLst>
          </p:cNvPr>
          <p:cNvGrpSpPr/>
          <p:nvPr/>
        </p:nvGrpSpPr>
        <p:grpSpPr>
          <a:xfrm>
            <a:off x="388696" y="3243506"/>
            <a:ext cx="4278845" cy="1046440"/>
            <a:chOff x="465697" y="3243506"/>
            <a:chExt cx="4278845" cy="1046440"/>
          </a:xfrm>
        </p:grpSpPr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B0410128-6103-2D4F-211B-A7B4C24E35C6}"/>
                </a:ext>
              </a:extLst>
            </p:cNvPr>
            <p:cNvSpPr txBox="1"/>
            <p:nvPr/>
          </p:nvSpPr>
          <p:spPr>
            <a:xfrm>
              <a:off x="465697" y="3243506"/>
              <a:ext cx="126188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ja-JP" altLang="en-US" sz="2800" b="1">
                  <a:solidFill>
                    <a:srgbClr val="EA4F33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色分け</a:t>
              </a:r>
            </a:p>
          </p:txBody>
        </p:sp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D646412D-D826-DF4F-F338-AF6A147BA8DA}"/>
                </a:ext>
              </a:extLst>
            </p:cNvPr>
            <p:cNvSpPr txBox="1"/>
            <p:nvPr/>
          </p:nvSpPr>
          <p:spPr>
            <a:xfrm>
              <a:off x="610077" y="3766726"/>
              <a:ext cx="4134465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/>
              <a:r>
                <a:rPr lang="ja-JP" altLang="en-US" sz="2800" b="1">
                  <a:latin typeface="Meiryo" panose="020B0604030504040204" pitchFamily="34" charset="-128"/>
                  <a:ea typeface="Meiryo" panose="020B0604030504040204" pitchFamily="34" charset="-128"/>
                </a:rPr>
                <a:t>カテゴリーごとに色分け</a:t>
              </a:r>
              <a:endParaRPr lang="ja-JP" altLang="en-US" sz="2800"/>
            </a:p>
          </p:txBody>
        </p:sp>
      </p:grpSp>
      <p:grpSp>
        <p:nvGrpSpPr>
          <p:cNvPr id="26" name="グループ化 25">
            <a:extLst>
              <a:ext uri="{FF2B5EF4-FFF2-40B4-BE49-F238E27FC236}">
                <a16:creationId xmlns:a16="http://schemas.microsoft.com/office/drawing/2014/main" id="{43A8CC72-7164-5440-88DE-376FEDF07BB3}"/>
              </a:ext>
            </a:extLst>
          </p:cNvPr>
          <p:cNvGrpSpPr/>
          <p:nvPr/>
        </p:nvGrpSpPr>
        <p:grpSpPr>
          <a:xfrm>
            <a:off x="388696" y="4813166"/>
            <a:ext cx="5356063" cy="1477328"/>
            <a:chOff x="465697" y="4813166"/>
            <a:chExt cx="5356063" cy="1477328"/>
          </a:xfrm>
        </p:grpSpPr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B6FF624F-B419-1D41-8171-C14A4894E000}"/>
                </a:ext>
              </a:extLst>
            </p:cNvPr>
            <p:cNvSpPr txBox="1"/>
            <p:nvPr/>
          </p:nvSpPr>
          <p:spPr>
            <a:xfrm>
              <a:off x="465697" y="4813166"/>
              <a:ext cx="30572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ja-JP" altLang="en-US" sz="2800" b="1">
                  <a:solidFill>
                    <a:srgbClr val="EA4F33"/>
                  </a:solidFill>
                  <a:latin typeface="Meiryo" panose="020B0604030504040204" pitchFamily="34" charset="-128"/>
                  <a:ea typeface="Meiryo" panose="020B0604030504040204" pitchFamily="34" charset="-128"/>
                </a:rPr>
                <a:t>賞味期限アラート</a:t>
              </a: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ECCF8E40-13E9-2B01-9089-94A8CB3E2E53}"/>
                </a:ext>
              </a:extLst>
            </p:cNvPr>
            <p:cNvSpPr txBox="1"/>
            <p:nvPr/>
          </p:nvSpPr>
          <p:spPr>
            <a:xfrm>
              <a:off x="610077" y="5336387"/>
              <a:ext cx="5211683" cy="95410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ja-JP" altLang="en-US" sz="2800" b="1">
                  <a:latin typeface="Meiryo" panose="020B0604030504040204" pitchFamily="34" charset="-128"/>
                  <a:ea typeface="Meiryo" panose="020B0604030504040204" pitchFamily="34" charset="-128"/>
                </a:rPr>
                <a:t>期限が近づくと色が変わるので</a:t>
              </a:r>
              <a:endParaRPr lang="en-US" altLang="ja-JP" sz="2800" b="1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  <a:p>
              <a:r>
                <a:rPr lang="ja-JP" altLang="en-US" sz="2800" b="1">
                  <a:latin typeface="Meiryo" panose="020B0604030504040204" pitchFamily="34" charset="-128"/>
                  <a:ea typeface="Meiryo" panose="020B0604030504040204" pitchFamily="34" charset="-128"/>
                </a:rPr>
                <a:t>うっかり腐らせることを防ぐ</a:t>
              </a:r>
              <a:endParaRPr lang="ja-JP" altLang="en-US" sz="2800"/>
            </a:p>
          </p:txBody>
        </p:sp>
      </p:grp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AB6233D5-5F63-FF03-CA55-E8D7136A1773}"/>
              </a:ext>
            </a:extLst>
          </p:cNvPr>
          <p:cNvCxnSpPr>
            <a:cxnSpLocks/>
          </p:cNvCxnSpPr>
          <p:nvPr/>
        </p:nvCxnSpPr>
        <p:spPr>
          <a:xfrm>
            <a:off x="388696" y="3003082"/>
            <a:ext cx="54730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56A3358C-0928-8ED4-4A26-CBD1F988B576}"/>
              </a:ext>
            </a:extLst>
          </p:cNvPr>
          <p:cNvCxnSpPr>
            <a:cxnSpLocks/>
          </p:cNvCxnSpPr>
          <p:nvPr/>
        </p:nvCxnSpPr>
        <p:spPr>
          <a:xfrm>
            <a:off x="427197" y="4514248"/>
            <a:ext cx="54730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6271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E646A-E34E-C6EA-D8FC-B79271DD7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1EA5AFB-58D2-1792-9FBC-75BBA22D55A2}"/>
              </a:ext>
            </a:extLst>
          </p:cNvPr>
          <p:cNvSpPr/>
          <p:nvPr/>
        </p:nvSpPr>
        <p:spPr>
          <a:xfrm>
            <a:off x="0" y="1"/>
            <a:ext cx="12192000" cy="582524"/>
          </a:xfrm>
          <a:prstGeom prst="rect">
            <a:avLst/>
          </a:prstGeom>
          <a:solidFill>
            <a:srgbClr val="174C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57386FC-A041-BAC8-1EB9-59F6726F6FE1}"/>
              </a:ext>
            </a:extLst>
          </p:cNvPr>
          <p:cNvSpPr txBox="1"/>
          <p:nvPr/>
        </p:nvSpPr>
        <p:spPr>
          <a:xfrm>
            <a:off x="95694" y="6043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使用動画</a:t>
            </a:r>
          </a:p>
        </p:txBody>
      </p:sp>
      <p:pic>
        <p:nvPicPr>
          <p:cNvPr id="2" name="画面収録 2026-01-19 13.54.59">
            <a:hlinkClick r:id="" action="ppaction://media"/>
            <a:extLst>
              <a:ext uri="{FF2B5EF4-FFF2-40B4-BE49-F238E27FC236}">
                <a16:creationId xmlns:a16="http://schemas.microsoft.com/office/drawing/2014/main" id="{25D69CBD-FB4F-4167-1283-AFDEE33FEE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9728" y="608929"/>
            <a:ext cx="11492543" cy="624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19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1E646A-E34E-C6EA-D8FC-B79271DD7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F1EA5AFB-58D2-1792-9FBC-75BBA22D55A2}"/>
              </a:ext>
            </a:extLst>
          </p:cNvPr>
          <p:cNvSpPr/>
          <p:nvPr/>
        </p:nvSpPr>
        <p:spPr>
          <a:xfrm>
            <a:off x="0" y="1"/>
            <a:ext cx="12192000" cy="582524"/>
          </a:xfrm>
          <a:prstGeom prst="rect">
            <a:avLst/>
          </a:prstGeom>
          <a:solidFill>
            <a:srgbClr val="174C6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57386FC-A041-BAC8-1EB9-59F6726F6FE1}"/>
              </a:ext>
            </a:extLst>
          </p:cNvPr>
          <p:cNvSpPr txBox="1"/>
          <p:nvPr/>
        </p:nvSpPr>
        <p:spPr>
          <a:xfrm>
            <a:off x="95694" y="60430"/>
            <a:ext cx="2236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GitHub</a:t>
            </a:r>
            <a:r>
              <a:rPr lang="ja-JP" altLang="en-US" sz="2400" b="1">
                <a:solidFill>
                  <a:schemeClr val="bg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リンク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5E88367-EEFD-F009-405B-6F561C4B04A1}"/>
              </a:ext>
            </a:extLst>
          </p:cNvPr>
          <p:cNvSpPr txBox="1"/>
          <p:nvPr/>
        </p:nvSpPr>
        <p:spPr>
          <a:xfrm>
            <a:off x="547301" y="3167390"/>
            <a:ext cx="11097398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" altLang="ja-JP" sz="2800" b="1" dirty="0">
                <a:latin typeface="Meiryo" panose="020B0604030504040204" pitchFamily="34" charset="-128"/>
                <a:ea typeface="Meiryo" panose="020B0604030504040204" pitchFamily="34" charset="-128"/>
              </a:rPr>
              <a:t>https://</a:t>
            </a:r>
            <a:r>
              <a:rPr lang="en" altLang="ja-JP" sz="2800" b="1" dirty="0" err="1">
                <a:latin typeface="Meiryo" panose="020B0604030504040204" pitchFamily="34" charset="-128"/>
                <a:ea typeface="Meiryo" panose="020B0604030504040204" pitchFamily="34" charset="-128"/>
              </a:rPr>
              <a:t>github.com</a:t>
            </a:r>
            <a:r>
              <a:rPr lang="en" altLang="ja-JP" sz="2800" b="1" dirty="0">
                <a:latin typeface="Meiryo" panose="020B0604030504040204" pitchFamily="34" charset="-128"/>
                <a:ea typeface="Meiryo" panose="020B0604030504040204" pitchFamily="34" charset="-128"/>
              </a:rPr>
              <a:t>/my2127/Database-Final-assignment</a:t>
            </a:r>
            <a:endParaRPr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1611008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3138</TotalTime>
  <Words>543</Words>
  <Application>Microsoft Office PowerPoint</Application>
  <PresentationFormat>ワイド画面</PresentationFormat>
  <Paragraphs>94</Paragraphs>
  <Slides>8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3" baseType="lpstr">
      <vt:lpstr>Meiryo</vt:lpstr>
      <vt:lpstr>游ゴシック Light</vt:lpstr>
      <vt:lpstr>Arial</vt:lpstr>
      <vt:lpstr>游ゴシック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g2441092</dc:creator>
  <cp:lastModifiedBy>横路 雅也</cp:lastModifiedBy>
  <cp:revision>76</cp:revision>
  <dcterms:created xsi:type="dcterms:W3CDTF">2026-01-17T10:09:21Z</dcterms:created>
  <dcterms:modified xsi:type="dcterms:W3CDTF">2026-01-19T14:49:35Z</dcterms:modified>
</cp:coreProperties>
</file>

<file path=docProps/thumbnail.jpeg>
</file>